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7" r:id="rId3"/>
    <p:sldId id="275" r:id="rId4"/>
    <p:sldId id="258" r:id="rId5"/>
    <p:sldId id="259" r:id="rId6"/>
    <p:sldId id="260" r:id="rId7"/>
    <p:sldId id="27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9" d="100"/>
          <a:sy n="69" d="100"/>
        </p:scale>
        <p:origin x="-1188"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255D9F2-17F0-4412-B891-E09A56A613D4}" type="datetimeFigureOut">
              <a:rPr lang="ar-IQ" smtClean="0"/>
              <a:pPr/>
              <a:t>15/05/1445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9065E41-BC2B-40DC-87CD-F313E6E97231}" type="slidenum">
              <a:rPr lang="ar-IQ" smtClean="0"/>
              <a:pPr/>
              <a:t>‹#›</a:t>
            </a:fld>
            <a:endParaRPr lang="ar-IQ"/>
          </a:p>
        </p:txBody>
      </p:sp>
    </p:spTree>
    <p:extLst>
      <p:ext uri="{BB962C8B-B14F-4D97-AF65-F5344CB8AC3E}">
        <p14:creationId xmlns:p14="http://schemas.microsoft.com/office/powerpoint/2010/main" val="16311643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09065E41-BC2B-40DC-87CD-F313E6E97231}" type="slidenum">
              <a:rPr lang="ar-IQ" smtClean="0"/>
              <a:pPr/>
              <a:t>7</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E01A13-EC63-4FF3-A8E2-1A8151FBA952}" type="datetimeFigureOut">
              <a:rPr lang="ar-IQ" smtClean="0"/>
              <a:pPr/>
              <a:t>15/05/1445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0E01A13-EC63-4FF3-A8E2-1A8151FBA952}" type="datetimeFigureOut">
              <a:rPr lang="ar-IQ" smtClean="0"/>
              <a:pPr/>
              <a:t>15/05/1445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47A5064-69C8-4288-8E30-249E0636384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6000" b="1" dirty="0" smtClean="0">
                <a:latin typeface="Aharoni" pitchFamily="2" charset="-79"/>
              </a:rPr>
              <a:t>حياتية الأدغال</a:t>
            </a:r>
            <a:r>
              <a:rPr lang="ar-IQ" dirty="0" smtClean="0"/>
              <a:t/>
            </a:r>
            <a:br>
              <a:rPr lang="ar-IQ" dirty="0" smtClean="0"/>
            </a:br>
            <a:r>
              <a:rPr lang="ar-IQ" sz="3200" b="1" dirty="0" smtClean="0">
                <a:latin typeface="Andalus" pitchFamily="18" charset="-78"/>
                <a:cs typeface="Andalus" pitchFamily="18" charset="-78"/>
              </a:rPr>
              <a:t>الجزء العملي</a:t>
            </a:r>
            <a:endParaRPr lang="ar-IQ" sz="3200" b="1" dirty="0">
              <a:latin typeface="Andalus" pitchFamily="18" charset="-78"/>
              <a:cs typeface="Andalus" pitchFamily="18" charset="-78"/>
            </a:endParaRPr>
          </a:p>
        </p:txBody>
      </p:sp>
      <p:sp>
        <p:nvSpPr>
          <p:cNvPr id="3" name="عنوان فرعي 2"/>
          <p:cNvSpPr>
            <a:spLocks noGrp="1"/>
          </p:cNvSpPr>
          <p:nvPr>
            <p:ph type="subTitle" idx="1"/>
          </p:nvPr>
        </p:nvSpPr>
        <p:spPr/>
        <p:txBody>
          <a:bodyPr/>
          <a:lstStyle/>
          <a:p>
            <a:endParaRPr lang="ar-IQ" dirty="0" smtClean="0"/>
          </a:p>
          <a:p>
            <a:endParaRPr lang="ar-IQ" dirty="0" smtClean="0"/>
          </a:p>
          <a:p>
            <a:r>
              <a:rPr lang="ar-IQ" b="1" dirty="0" err="1" smtClean="0">
                <a:solidFill>
                  <a:srgbClr val="FF0000"/>
                </a:solidFill>
              </a:rPr>
              <a:t>م.م</a:t>
            </a:r>
            <a:r>
              <a:rPr lang="ar-IQ" b="1" dirty="0" smtClean="0">
                <a:solidFill>
                  <a:srgbClr val="FF0000"/>
                </a:solidFill>
              </a:rPr>
              <a:t>. رغد صباح حسن</a:t>
            </a:r>
            <a:endParaRPr lang="ar-IQ"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4294967295"/>
          </p:nvPr>
        </p:nvSpPr>
        <p:spPr>
          <a:xfrm>
            <a:off x="0" y="1600200"/>
            <a:ext cx="8229600" cy="4525963"/>
          </a:xfrm>
        </p:spPr>
        <p:txBody>
          <a:bodyPr>
            <a:normAutofit/>
          </a:bodyPr>
          <a:lstStyle/>
          <a:p>
            <a:pPr>
              <a:buNone/>
            </a:pPr>
            <a:endParaRPr lang="en-US" dirty="0" smtClean="0"/>
          </a:p>
          <a:p>
            <a:pPr>
              <a:buNone/>
            </a:pPr>
            <a:endParaRPr lang="ar-IQ" dirty="0"/>
          </a:p>
        </p:txBody>
      </p:sp>
      <p:sp>
        <p:nvSpPr>
          <p:cNvPr id="16385" name="Rectangle 1"/>
          <p:cNvSpPr>
            <a:spLocks noChangeArrowheads="1"/>
          </p:cNvSpPr>
          <p:nvPr/>
        </p:nvSpPr>
        <p:spPr bwMode="auto">
          <a:xfrm>
            <a:off x="428596" y="214290"/>
            <a:ext cx="850112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IQ" sz="2800" b="1" dirty="0" smtClean="0"/>
              <a:t>امتصاص المبيد بواسطة الأجزاء الأرضية والخضرية</a:t>
            </a:r>
          </a:p>
          <a:p>
            <a:pPr algn="just"/>
            <a:r>
              <a:rPr lang="ar-IQ" sz="2800" dirty="0" smtClean="0"/>
              <a:t>ثانياًً: امتصاص المبيدات المضافة رشاً على المجموع الخضري غالبا ما تكون الأدغال البازغة من التربة لها مقاومة للمبيدات المضافة إلى التربة ولكسر هذه المقاومة تضاف المبيدات رشاً إلى النباتات، ولدراسة هذه المبيدات يكون الهدف منها هو الأوراق علماً إن السيقان والبراعم المكشوفة كذلك تعترض المبيدات لذا فان مواقع الدخول إلى النباتات للمبيدات المضافة فوق السطح هي ( الأوراق ، السيقان ، البراعم).</a:t>
            </a:r>
            <a:endParaRPr lang="en-US" sz="2800" dirty="0"/>
          </a:p>
        </p:txBody>
      </p:sp>
      <p:pic>
        <p:nvPicPr>
          <p:cNvPr id="6" name="صورة 5" descr="برغم.jpg"/>
          <p:cNvPicPr>
            <a:picLocks noChangeAspect="1"/>
          </p:cNvPicPr>
          <p:nvPr/>
        </p:nvPicPr>
        <p:blipFill>
          <a:blip r:embed="rId2"/>
          <a:stretch>
            <a:fillRect/>
          </a:stretch>
        </p:blipFill>
        <p:spPr>
          <a:xfrm>
            <a:off x="571472" y="3929066"/>
            <a:ext cx="3714776" cy="2286016"/>
          </a:xfrm>
          <a:prstGeom prst="rect">
            <a:avLst/>
          </a:prstGeom>
        </p:spPr>
      </p:pic>
      <p:pic>
        <p:nvPicPr>
          <p:cNvPr id="7" name="صورة 6" descr="س و ق.jpg"/>
          <p:cNvPicPr>
            <a:picLocks noChangeAspect="1"/>
          </p:cNvPicPr>
          <p:nvPr/>
        </p:nvPicPr>
        <p:blipFill>
          <a:blip r:embed="rId3"/>
          <a:stretch>
            <a:fillRect/>
          </a:stretch>
        </p:blipFill>
        <p:spPr>
          <a:xfrm>
            <a:off x="4643438" y="3929066"/>
            <a:ext cx="3929090" cy="228601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85720" y="428604"/>
            <a:ext cx="857256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Low" defTabSz="914400" rtl="1" eaLnBrk="1" fontAlgn="base" latinLnBrk="0" hangingPunct="1">
              <a:lnSpc>
                <a:spcPct val="100000"/>
              </a:lnSpc>
              <a:spcBef>
                <a:spcPct val="0"/>
              </a:spcBef>
              <a:spcAft>
                <a:spcPct val="0"/>
              </a:spcAft>
              <a:buClrTx/>
              <a:buSzTx/>
              <a:buFont typeface="+mj-lt"/>
              <a:buAutoNum type="arabicPeriod"/>
              <a:tabLst/>
            </a:pPr>
            <a:r>
              <a:rPr kumimoji="0" lang="ar-IQ" sz="2800" b="1" i="0" u="none" strike="noStrike" cap="none" normalizeH="0" baseline="0" dirty="0" smtClean="0">
                <a:ln>
                  <a:noFill/>
                </a:ln>
                <a:solidFill>
                  <a:srgbClr val="00B050"/>
                </a:solidFill>
                <a:effectLst/>
                <a:latin typeface="Arial" pitchFamily="34" charset="0"/>
                <a:ea typeface="Calibri" pitchFamily="34" charset="0"/>
                <a:cs typeface="Arial" pitchFamily="34" charset="0"/>
              </a:rPr>
              <a:t>الأوراق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تكون الأوراق الموقع الأكثر أهمية بشكل عام لامتصاص المبيدات المضافة فوق الأجزاء الهوائية وتمتص كل من السطح العلوي والسفلي للورقة المبيد المضاف رشا على هذه السطوح، السطح السفلي للورقة له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كيوتكل</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رقيق وغالبا ما يسمح بدخول المبيد بسرعة اكبر ولكن السطح العلوي عادة يعامل بشكل أكثر.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ولغرض دخول المبيد للنباتات يجب ان تخترق الحواجز الآتية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تخترق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الكيوتكل</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الشمعي الذي يغطي خلايا البشرة.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تخترق جدران خلايا البشرة.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تخترق الغشاء البلازمي.</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انطلاقها إلى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السايتوبلازم</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ضمن الخلايا.</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إن عمليات الامتصاص بالرش لا تكتمل ما لم تطلق ايونات المبيد أو جزيئاته إلى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سايتوبلازم</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الخلايا. تخترق المبيدات المرشوشة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الكيوتكل</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وجدران الخلايا بالانتشار ثم تخترق الغشاء البلازمي وتطلق إلى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السايتوبلازم</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000100" y="285728"/>
            <a:ext cx="750099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IQ" sz="2800" b="1" dirty="0" smtClean="0">
                <a:solidFill>
                  <a:srgbClr val="00B050"/>
                </a:solidFill>
              </a:rPr>
              <a:t>2. السيقان :</a:t>
            </a:r>
            <a:endParaRPr lang="en-US" sz="2800" dirty="0" smtClean="0">
              <a:solidFill>
                <a:srgbClr val="00B050"/>
              </a:solidFill>
            </a:endParaRPr>
          </a:p>
          <a:p>
            <a:pPr algn="just">
              <a:lnSpc>
                <a:spcPct val="150000"/>
              </a:lnSpc>
            </a:pPr>
            <a:r>
              <a:rPr lang="ar-IQ" sz="2400" dirty="0" smtClean="0"/>
              <a:t>أثناء الرش الخضري فان المبيدات تلامس السيقان للنباتات المعاملة وقسم من المبيدات تدخل النباتات عن طريق السيقان وخاصة في النباتات الغضة، مع ذلك فانه في مكافحة النباتات المعمرة وبشكل خاص النباتات الخشبية فان السيقان قد تصبح الهدف الأول للمعاملة، المبيدات عادة ترش إلى الأجزاء القاعدية للسيقان وجذوع النباتات الخشبية، إن تأثير مثل هذه المعاملات يهدف إلى سكون البراعم العرضية الموجودة في أنسجة السيقان للمساحة المعاملة بالمبيد.</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500034" y="214290"/>
            <a:ext cx="8286808"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z="2400" b="1" dirty="0" smtClean="0"/>
              <a:t> </a:t>
            </a:r>
            <a:r>
              <a:rPr lang="ar-IQ" sz="2400" b="1" dirty="0" smtClean="0"/>
              <a:t>3. </a:t>
            </a:r>
            <a:r>
              <a:rPr lang="ar-IQ" sz="2400" b="1" dirty="0" smtClean="0">
                <a:solidFill>
                  <a:srgbClr val="00B050"/>
                </a:solidFill>
              </a:rPr>
              <a:t>البراعم :</a:t>
            </a:r>
            <a:endParaRPr lang="en-US" sz="2400" dirty="0" smtClean="0">
              <a:solidFill>
                <a:srgbClr val="00B050"/>
              </a:solidFill>
            </a:endParaRPr>
          </a:p>
          <a:p>
            <a:pPr algn="just">
              <a:lnSpc>
                <a:spcPct val="150000"/>
              </a:lnSpc>
            </a:pPr>
            <a:r>
              <a:rPr lang="ar-IQ" sz="2400" b="1" dirty="0" smtClean="0"/>
              <a:t>تعد براعم النباتات مهمة لأنها مواقع دخول المبيدات من نوع التي تؤثر بالملامسة (تؤثر في القمم النامية وتقتلها)، عندما ترش المبيدات من النوع الملامس على جميع النبات فمن الضروري إن تلامس هذه المبيدات البراعم مباشرة لان البراعم التي لا تلامس المبيد سوف تنمو وبذلك يتجدد الغطاء النباتي حيث يستمر النمو ويعطي أزهار وينتج بذور.</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571472" y="285728"/>
            <a:ext cx="7929618" cy="6093976"/>
          </a:xfrm>
          <a:prstGeom prst="rect">
            <a:avLst/>
          </a:prstGeom>
        </p:spPr>
        <p:txBody>
          <a:bodyPr wrap="square">
            <a:spAutoFit/>
          </a:bodyPr>
          <a:lstStyle/>
          <a:p>
            <a:r>
              <a:rPr lang="ar-IQ" sz="2400" b="1" dirty="0" smtClean="0">
                <a:solidFill>
                  <a:srgbClr val="FF0000"/>
                </a:solidFill>
              </a:rPr>
              <a:t>العوامل التي تؤثر في الامتصاص الخضري</a:t>
            </a:r>
            <a:endParaRPr lang="en-US" sz="2400" dirty="0" smtClean="0">
              <a:solidFill>
                <a:srgbClr val="FF0000"/>
              </a:solidFill>
            </a:endParaRPr>
          </a:p>
          <a:p>
            <a:pPr>
              <a:lnSpc>
                <a:spcPct val="150000"/>
              </a:lnSpc>
            </a:pPr>
            <a:r>
              <a:rPr lang="ar-IQ" sz="2000" dirty="0" smtClean="0"/>
              <a:t>احتفاظ المجموع الخضري بالمبيد يعد أهم العوامل التي تؤثر في الامتصاص الخضري ولذلك فان اختراق المبيد لعوائق الامتصاص تكون مهمة في الامتصاص الخضري كاحتفاظ المجموع الخضري بالمبيد، تتأثر بقايا المبيدات المرشوشة على السطح الخضري بما يلي :</a:t>
            </a:r>
            <a:endParaRPr lang="en-US" sz="2000" dirty="0" smtClean="0"/>
          </a:p>
          <a:p>
            <a:pPr lvl="0">
              <a:lnSpc>
                <a:spcPct val="150000"/>
              </a:lnSpc>
            </a:pPr>
            <a:r>
              <a:rPr lang="ar-IQ" sz="2000" dirty="0" smtClean="0"/>
              <a:t>قابلية البلل الملاصقة لسطح الورقة .</a:t>
            </a:r>
            <a:endParaRPr lang="en-US" sz="2000" dirty="0" smtClean="0"/>
          </a:p>
          <a:p>
            <a:pPr lvl="0">
              <a:lnSpc>
                <a:spcPct val="150000"/>
              </a:lnSpc>
            </a:pPr>
            <a:r>
              <a:rPr lang="ar-IQ" sz="2000" dirty="0" smtClean="0"/>
              <a:t>الشد السطحي لمحلول الرش.</a:t>
            </a:r>
            <a:endParaRPr lang="en-US" sz="2000" dirty="0" smtClean="0"/>
          </a:p>
          <a:p>
            <a:pPr>
              <a:lnSpc>
                <a:spcPct val="150000"/>
              </a:lnSpc>
            </a:pPr>
            <a:r>
              <a:rPr lang="ar-IQ" sz="2000" dirty="0" smtClean="0"/>
              <a:t>وقد تؤثر بعض العوامل البيئية المحيطة في الامتصاص للأجزاء الخضراء إلى المبيدات منها :</a:t>
            </a:r>
            <a:endParaRPr lang="en-US" sz="2000" dirty="0" smtClean="0"/>
          </a:p>
          <a:p>
            <a:pPr lvl="0">
              <a:lnSpc>
                <a:spcPct val="150000"/>
              </a:lnSpc>
            </a:pPr>
            <a:r>
              <a:rPr lang="ar-IQ" sz="2000" dirty="0" smtClean="0"/>
              <a:t>الضوء.</a:t>
            </a:r>
            <a:endParaRPr lang="en-US" sz="2000" dirty="0" smtClean="0"/>
          </a:p>
          <a:p>
            <a:pPr lvl="0">
              <a:lnSpc>
                <a:spcPct val="150000"/>
              </a:lnSpc>
            </a:pPr>
            <a:r>
              <a:rPr lang="ar-IQ" sz="2000" dirty="0" smtClean="0"/>
              <a:t>الحرارة.</a:t>
            </a:r>
            <a:endParaRPr lang="en-US" sz="2000" dirty="0" smtClean="0"/>
          </a:p>
          <a:p>
            <a:pPr lvl="0">
              <a:lnSpc>
                <a:spcPct val="150000"/>
              </a:lnSpc>
            </a:pPr>
            <a:r>
              <a:rPr lang="ar-IQ" sz="2000" dirty="0" smtClean="0"/>
              <a:t>الرطوبة.</a:t>
            </a:r>
            <a:endParaRPr lang="en-US" sz="2000" dirty="0" smtClean="0"/>
          </a:p>
          <a:p>
            <a:pPr lvl="0">
              <a:lnSpc>
                <a:spcPct val="150000"/>
              </a:lnSpc>
            </a:pPr>
            <a:r>
              <a:rPr lang="ar-IQ" sz="2000" dirty="0" smtClean="0"/>
              <a:t>الأمطار.</a:t>
            </a:r>
            <a:endParaRPr lang="en-US" sz="2000" dirty="0" smtClean="0"/>
          </a:p>
          <a:p>
            <a:pPr lvl="0">
              <a:lnSpc>
                <a:spcPct val="150000"/>
              </a:lnSpc>
            </a:pPr>
            <a:r>
              <a:rPr lang="ar-IQ" sz="2000" dirty="0" smtClean="0"/>
              <a:t>الرياح.</a:t>
            </a:r>
            <a:endParaRPr lang="en-US" sz="2000" dirty="0" smtClean="0"/>
          </a:p>
          <a:p>
            <a:pPr algn="just">
              <a:lnSpc>
                <a:spcPct val="150000"/>
              </a:lnSpc>
            </a:pPr>
            <a:endParaRPr lang="ar-IQ"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40114"/>
          </a:xfrm>
        </p:spPr>
        <p:txBody>
          <a:bodyPr>
            <a:normAutofit/>
          </a:bodyPr>
          <a:lstStyle/>
          <a:p>
            <a:r>
              <a:rPr lang="ar-IQ" sz="5400" b="1" dirty="0" smtClean="0"/>
              <a:t>شكرا لإصغائكم</a:t>
            </a:r>
            <a:endParaRPr lang="ar-IQ" sz="5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410</Words>
  <Application>Microsoft Office PowerPoint</Application>
  <PresentationFormat>عرض على الشاشة (3:4)‏</PresentationFormat>
  <Paragraphs>30</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حياتية الأدغال الجزء العملي</vt:lpstr>
      <vt:lpstr>عرض تقديمي في PowerPoint</vt:lpstr>
      <vt:lpstr>عرض تقديمي في PowerPoint</vt:lpstr>
      <vt:lpstr>عرض تقديمي في PowerPoint</vt:lpstr>
      <vt:lpstr>عرض تقديمي في PowerPoint</vt:lpstr>
      <vt:lpstr>عرض تقديمي في PowerPoint</vt:lpstr>
      <vt:lpstr>شكرا لإصغائكم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مراعي عملي</dc:title>
  <dc:creator>lenovo</dc:creator>
  <cp:lastModifiedBy>mohammed</cp:lastModifiedBy>
  <cp:revision>63</cp:revision>
  <dcterms:created xsi:type="dcterms:W3CDTF">2022-04-11T20:16:18Z</dcterms:created>
  <dcterms:modified xsi:type="dcterms:W3CDTF">2023-11-27T05:22:17Z</dcterms:modified>
</cp:coreProperties>
</file>